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287" r:id="rId4"/>
    <p:sldId id="271" r:id="rId5"/>
    <p:sldId id="291" r:id="rId6"/>
    <p:sldId id="272" r:id="rId7"/>
    <p:sldId id="290" r:id="rId8"/>
    <p:sldId id="292" r:id="rId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A0DFE8"/>
    <a:srgbClr val="FDFDB5"/>
    <a:srgbClr val="B40000"/>
    <a:srgbClr val="F5FCD4"/>
    <a:srgbClr val="E6FEE2"/>
    <a:srgbClr val="CEFEC6"/>
    <a:srgbClr val="AAFE9C"/>
    <a:srgbClr val="FDE3B5"/>
    <a:srgbClr val="FE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568" autoAdjust="0"/>
  </p:normalViewPr>
  <p:slideViewPr>
    <p:cSldViewPr>
      <p:cViewPr varScale="1">
        <p:scale>
          <a:sx n="72" d="100"/>
          <a:sy n="72" d="100"/>
        </p:scale>
        <p:origin x="19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CCDE-1759-4C79-A289-8A5B82B23CE0}" type="datetimeFigureOut">
              <a:rPr lang="it-IT" smtClean="0"/>
              <a:t>01/03/2022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D47E-B71A-4DA6-811F-53CED18C5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5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140D1-1B40-4A5C-A10A-50D9C6B7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4F4B2-FECA-4F6F-87EE-ED63AC12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0DF691-0B88-437A-A069-846A9ABF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934"/>
            <a:ext cx="9144000" cy="5814066"/>
          </a:xfrm>
          <a:prstGeom prst="rect">
            <a:avLst/>
          </a:prstGeom>
        </p:spPr>
      </p:pic>
      <p:pic>
        <p:nvPicPr>
          <p:cNvPr id="6" name="Immagine 5" descr="banner_PP_giurisprudenza.jpg">
            <a:extLst>
              <a:ext uri="{FF2B5EF4-FFF2-40B4-BE49-F238E27FC236}">
                <a16:creationId xmlns:a16="http://schemas.microsoft.com/office/drawing/2014/main" id="{3B1DB060-02AA-4ECE-9A9A-2EF8DE5694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595"/>
            <a:ext cx="9144000" cy="1071318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EDEE8D1-569C-4265-8161-2F0BED4C0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28956"/>
              </p:ext>
            </p:extLst>
          </p:nvPr>
        </p:nvGraphicFramePr>
        <p:xfrm>
          <a:off x="3995936" y="1133269"/>
          <a:ext cx="504056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Anno</a:t>
                      </a:r>
                      <a:r>
                        <a:rPr lang="it-IT" sz="2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accademico</a:t>
                      </a:r>
                    </a:p>
                    <a:p>
                      <a:r>
                        <a:rPr lang="it-IT" sz="2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2022/2023</a:t>
                      </a:r>
                    </a:p>
                    <a:p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</a:p>
                    <a:p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www.giurisprudenza.unifi.it</a:t>
                      </a:r>
                      <a:endParaRPr lang="it-IT" sz="2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it-IT" sz="2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it-IT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Scuola di Giurisprudenza –</a:t>
                      </a:r>
                    </a:p>
                    <a:p>
                      <a:pPr algn="r"/>
                      <a:r>
                        <a:rPr lang="it-IT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Università degli Studi di Firenze</a:t>
                      </a:r>
                    </a:p>
                    <a:p>
                      <a:pPr algn="r"/>
                      <a:endParaRPr lang="it-IT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it-IT" sz="18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Scuolagiurisprudenzaunifi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F0D8440-344B-4B14-944C-B90A27F06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285714" cy="2857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5E23D9-4E56-4E50-A981-555F1C7B8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74777"/>
            <a:ext cx="285714" cy="27619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7612970-FF99-41B9-8540-508700D6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1D7B1C82-76C5-4EC3-8422-D7BF2B89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4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83568" y="1043934"/>
            <a:ext cx="805815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OFFERTA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FORMATIVA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DELLA</a:t>
            </a:r>
            <a:r>
              <a:rPr lang="it-IT" altLang="it-IT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altLang="it-IT" sz="2400" b="1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SCUOLA</a:t>
            </a:r>
            <a:r>
              <a:rPr lang="it-IT" altLang="it-IT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altLang="it-IT" sz="2400" b="1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altLang="it-IT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altLang="it-IT" sz="2400" b="1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GIURISPRUDENZA</a:t>
            </a:r>
            <a:endParaRPr kumimoji="0" lang="it-IT" altLang="it-IT" b="1" i="0" u="none" strike="noStrike" kern="1200" cap="none" spc="0" normalizeH="0" baseline="0" noProof="0" dirty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83568" y="2564904"/>
            <a:ext cx="78488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altLang="it-IT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Corso di laurea magistrale a ciclo unico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altLang="it-IT" sz="2400" dirty="0">
                <a:latin typeface="Arial" pitchFamily="34" charset="0"/>
                <a:cs typeface="Arial" pitchFamily="34" charset="0"/>
              </a:rPr>
              <a:t>         in Giurisprudenza – </a:t>
            </a:r>
            <a:r>
              <a:rPr lang="it-IT" altLang="it-IT" sz="2400" b="1" dirty="0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 anni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Corso di laurea magistrale a ciclo unico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altLang="it-IT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in Giurisprudenza italiana e francese –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 </a:t>
            </a: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anni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altLang="it-IT" sz="24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Corso di laurea magistrale a ciclo unico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in Giurisprudenza italiana e tedesca –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anni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altLang="it-IT" sz="24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Corso di laurea in Scienze dei Servizi giuridici –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anni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ccia a pentagono 1">
            <a:extLst>
              <a:ext uri="{FF2B5EF4-FFF2-40B4-BE49-F238E27FC236}">
                <a16:creationId xmlns:a16="http://schemas.microsoft.com/office/drawing/2014/main" id="{AF770E99-5A8F-466B-8AB3-ECE9625E548B}"/>
              </a:ext>
            </a:extLst>
          </p:cNvPr>
          <p:cNvSpPr/>
          <p:nvPr/>
        </p:nvSpPr>
        <p:spPr>
          <a:xfrm>
            <a:off x="899592" y="2758168"/>
            <a:ext cx="288032" cy="216024"/>
          </a:xfrm>
          <a:prstGeom prst="homePlate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2EE2734E-BB92-40A2-99AA-DA1EB269A9BC}"/>
              </a:ext>
            </a:extLst>
          </p:cNvPr>
          <p:cNvSpPr/>
          <p:nvPr/>
        </p:nvSpPr>
        <p:spPr>
          <a:xfrm>
            <a:off x="899592" y="3757597"/>
            <a:ext cx="288032" cy="216024"/>
          </a:xfrm>
          <a:prstGeom prst="homePlate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B3449EB5-1197-422C-BF9C-A66753A02C28}"/>
              </a:ext>
            </a:extLst>
          </p:cNvPr>
          <p:cNvSpPr/>
          <p:nvPr/>
        </p:nvSpPr>
        <p:spPr>
          <a:xfrm>
            <a:off x="899592" y="4748906"/>
            <a:ext cx="288032" cy="216024"/>
          </a:xfrm>
          <a:prstGeom prst="homePlate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79E4DA42-5192-4A27-A754-357C39CF2D0A}"/>
              </a:ext>
            </a:extLst>
          </p:cNvPr>
          <p:cNvSpPr/>
          <p:nvPr/>
        </p:nvSpPr>
        <p:spPr>
          <a:xfrm>
            <a:off x="922414" y="5598042"/>
            <a:ext cx="288032" cy="216024"/>
          </a:xfrm>
          <a:prstGeom prst="homePlate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048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pic>
        <p:nvPicPr>
          <p:cNvPr id="6" name="Immagine 5" descr="GIURISPRUD_CDL_IT_TD_P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08483"/>
            <a:ext cx="7992888" cy="984413"/>
          </a:xfrm>
          <a:prstGeom prst="rect">
            <a:avLst/>
          </a:prstGeom>
        </p:spPr>
      </p:pic>
      <p:pic>
        <p:nvPicPr>
          <p:cNvPr id="8" name="Immagine 7" descr="cop sopra giuriita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27" y="3284985"/>
            <a:ext cx="7723690" cy="2160240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03338"/>
              </p:ext>
            </p:extLst>
          </p:nvPr>
        </p:nvGraphicFramePr>
        <p:xfrm>
          <a:off x="3275856" y="5661248"/>
          <a:ext cx="5112568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it-I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006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762000" y="1052736"/>
            <a:ext cx="8058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Corso di Laurea in Giurisprudenza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italiana e tedesca</a:t>
            </a:r>
            <a:b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Università degli Studi di Firenze  e </a:t>
            </a:r>
            <a:r>
              <a:rPr kumimoji="0" lang="it-IT" altLang="it-I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Universität</a:t>
            </a:r>
            <a:r>
              <a: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it-IT" altLang="it-I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zu</a:t>
            </a:r>
            <a:r>
              <a: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it-IT" altLang="it-IT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Köln</a:t>
            </a:r>
            <a:endParaRPr kumimoji="0" lang="it-IT" alt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3131840"/>
            <a:ext cx="8058150" cy="330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onseguimento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dei titoli di: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altLang="it-IT" sz="2000" b="1" dirty="0"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Laurea Magistrale a ciclo unico in Giurisprudenza presso l’Università di Firenze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 Bachelor of Laws (LL.B.) presso l’Università di Colonia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Master of Laws (LL.M.) presso l’Università di Colonia.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20" y="1988840"/>
            <a:ext cx="2216164" cy="9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7775"/>
            <a:ext cx="9144000" cy="10713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51520" y="986128"/>
            <a:ext cx="8640960" cy="2442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kumimoji="0" lang="it-IT" alt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it-IT" altLang="it-IT" sz="44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kumimoji="0" lang="it-IT" alt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b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Numero di studenti ammessi ogni anno: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502839" y="4149080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endParaRPr lang="it-IT" alt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B99D3D-B853-4426-98CB-7BC88EA08A51}"/>
              </a:ext>
            </a:extLst>
          </p:cNvPr>
          <p:cNvSpPr txBox="1"/>
          <p:nvPr/>
        </p:nvSpPr>
        <p:spPr>
          <a:xfrm>
            <a:off x="502839" y="3504530"/>
            <a:ext cx="8389641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u="sng" dirty="0">
                <a:latin typeface="Arial" panose="020B0604020202020204" pitchFamily="34" charset="0"/>
                <a:cs typeface="Arial" panose="020B0604020202020204" pitchFamily="34" charset="0"/>
              </a:rPr>
              <a:t>15 per l’Italia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(selezioni a Firenze) </a:t>
            </a:r>
            <a:r>
              <a:rPr lang="it-IT" sz="2200" u="sng" dirty="0">
                <a:latin typeface="Arial" panose="020B0604020202020204" pitchFamily="34" charset="0"/>
                <a:cs typeface="Arial" panose="020B0604020202020204" pitchFamily="34" charset="0"/>
              </a:rPr>
              <a:t>15 per la Germania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(selezioni a Colonia). </a:t>
            </a:r>
          </a:p>
          <a:p>
            <a:pPr algn="just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u="sng" dirty="0">
                <a:latin typeface="Arial" panose="020B0604020202020204" pitchFamily="34" charset="0"/>
                <a:cs typeface="Arial" panose="020B0604020202020204" pitchFamily="34" charset="0"/>
              </a:rPr>
              <a:t>Selezioni a Firenze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 candidati in possesso del diploma di scuola secondaria di 2° grado italiana.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Il bando per l’ammissione esce 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maggio</a:t>
            </a:r>
          </a:p>
          <a:p>
            <a:pPr algn="just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200" u="sng" dirty="0">
                <a:latin typeface="Arial" panose="020B0604020202020204" pitchFamily="34" charset="0"/>
                <a:cs typeface="Arial" panose="020B0604020202020204" pitchFamily="34" charset="0"/>
              </a:rPr>
              <a:t>Selezioni a Colonia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 candidati in possesso dell’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Abitur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 del titolo rilasciato dalle Scuole Germaniche in Italia. </a:t>
            </a:r>
          </a:p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Termine iscrizione per Colonia: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15 luglio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938EE8-EAF8-4334-ADC0-63D3E331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7" y="1202836"/>
            <a:ext cx="2052937" cy="14144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14DBC40-2D40-4A24-8651-023E53376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30" y="980728"/>
            <a:ext cx="2733675" cy="16668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F000056-330C-4614-8895-934E1B79D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1202836"/>
            <a:ext cx="1658779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74414" y="1133872"/>
            <a:ext cx="8274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Prove di ammissione nella seconda metà di luglio</a:t>
            </a:r>
          </a:p>
        </p:txBody>
      </p:sp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502839" y="4149080"/>
            <a:ext cx="799306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Valutazione del </a:t>
            </a:r>
            <a:r>
              <a:rPr lang="it-IT" altLang="it-IT" sz="2000" b="1" i="1" dirty="0">
                <a:latin typeface="Arial" pitchFamily="34" charset="0"/>
                <a:cs typeface="Arial" pitchFamily="34" charset="0"/>
              </a:rPr>
              <a:t>curriculum vitae et </a:t>
            </a:r>
            <a:r>
              <a:rPr lang="it-IT" altLang="it-IT" sz="2000" b="1" i="1" dirty="0" err="1">
                <a:latin typeface="Arial" pitchFamily="34" charset="0"/>
                <a:cs typeface="Arial" pitchFamily="34" charset="0"/>
              </a:rPr>
              <a:t>studiorum</a:t>
            </a:r>
            <a:endParaRPr lang="it-IT" altLang="it-IT" sz="2000" b="1" i="1" dirty="0"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endParaRPr lang="it-IT" altLang="it-IT" sz="2000" b="1" i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Prova scritta, in lingua, che consta di commento e riflessione personale su un testo (non è permesso l’uso del vocabolario).</a:t>
            </a:r>
          </a:p>
          <a:p>
            <a:pPr marL="2857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endParaRPr lang="it-IT" altLang="it-IT" sz="20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Colloquio in lingua (italiana e tedesca)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856372" y="272097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+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508104" y="277712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+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EF0749-D966-4263-9EEF-D4020E2E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9" y="2380022"/>
            <a:ext cx="2426034" cy="11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egni da colorare per bambini - midisegni.it">
            <a:extLst>
              <a:ext uri="{FF2B5EF4-FFF2-40B4-BE49-F238E27FC236}">
                <a16:creationId xmlns:a16="http://schemas.microsoft.com/office/drawing/2014/main" id="{38239F53-5E89-41DE-B4A7-723C9BBA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10" y="2321880"/>
            <a:ext cx="1341120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passo Facile: ESEMPIO ESAME ORALE INGLESE DOMANDE E RISPOSTE">
            <a:extLst>
              <a:ext uri="{FF2B5EF4-FFF2-40B4-BE49-F238E27FC236}">
                <a16:creationId xmlns:a16="http://schemas.microsoft.com/office/drawing/2014/main" id="{F094FC62-6A96-4DFC-AEFF-33A5693A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46" y="2380440"/>
            <a:ext cx="232785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74414" y="3861048"/>
            <a:ext cx="827405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b="1" dirty="0">
                <a:latin typeface="Arial" pitchFamily="34" charset="0"/>
                <a:ea typeface="+mj-ea"/>
                <a:cs typeface="Arial" pitchFamily="34" charset="0"/>
              </a:rPr>
              <a:t>SVOLGIMENTO DEL CORSO DI STUDI</a:t>
            </a:r>
            <a:r>
              <a:rPr lang="it-IT" altLang="it-IT" sz="2800" dirty="0">
                <a:latin typeface="Arial" pitchFamily="34" charset="0"/>
                <a:ea typeface="+mj-ea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dirty="0">
                <a:latin typeface="Arial" pitchFamily="34" charset="0"/>
                <a:ea typeface="+mj-ea"/>
                <a:cs typeface="Arial" pitchFamily="34" charset="0"/>
              </a:rPr>
              <a:t>I primi due anni a Firenze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dirty="0">
                <a:latin typeface="Arial" pitchFamily="34" charset="0"/>
                <a:ea typeface="+mj-ea"/>
                <a:cs typeface="Arial" pitchFamily="34" charset="0"/>
              </a:rPr>
              <a:t>il terzo e il quarto a Colonia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dirty="0">
                <a:latin typeface="Arial" pitchFamily="34" charset="0"/>
                <a:ea typeface="+mj-ea"/>
                <a:cs typeface="Arial" pitchFamily="34" charset="0"/>
              </a:rPr>
              <a:t>il quinto un semestre a Colonia e uno a Firenze</a:t>
            </a:r>
            <a:endParaRPr kumimoji="0" lang="it-IT" alt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69956C-57DD-4640-A0FB-3D29F9489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66" y="1776995"/>
            <a:ext cx="2609904" cy="16478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9EB1E0-12DA-42FE-885E-632C62DE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340768"/>
            <a:ext cx="17049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36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ner_PP_giurisprud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71318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45134"/>
              </p:ext>
            </p:extLst>
          </p:nvPr>
        </p:nvGraphicFramePr>
        <p:xfrm>
          <a:off x="539552" y="1226280"/>
          <a:ext cx="7848872" cy="1707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7278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14945"/>
              </p:ext>
            </p:extLst>
          </p:nvPr>
        </p:nvGraphicFramePr>
        <p:xfrm>
          <a:off x="611561" y="3115902"/>
          <a:ext cx="7848872" cy="3337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200" u="non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u="non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Scuola</a:t>
                      </a:r>
                      <a:r>
                        <a:rPr lang="de-DE" sz="2400" b="1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de-DE" sz="2400" b="1" u="non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Giurisprudenza</a:t>
                      </a:r>
                      <a:r>
                        <a:rPr lang="de-DE" sz="2400" b="1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2400" b="1" u="non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dell‘Università</a:t>
                      </a:r>
                      <a:r>
                        <a:rPr lang="de-DE" sz="2400" b="1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Firenze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relint@giurisprudenza.unifi.it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0">
                          <a:latin typeface="Arial" pitchFamily="34" charset="0"/>
                          <a:cs typeface="Arial" pitchFamily="34" charset="0"/>
                        </a:rPr>
                        <a:t>http</a:t>
                      </a:r>
                      <a:r>
                        <a:rPr lang="it-IT" sz="2200" b="0" dirty="0">
                          <a:latin typeface="Arial" pitchFamily="34" charset="0"/>
                          <a:cs typeface="Arial" pitchFamily="34" charset="0"/>
                        </a:rPr>
                        <a:t>://www.giurisprudenzaitalotedesca.unifi.it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Fakultät der Universität zu Köln</a:t>
                      </a:r>
                      <a:r>
                        <a:rPr lang="de-DE" sz="200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r>
                        <a:rPr lang="de-DE" sz="180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dib-zib@uni-koeln.de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http://www.zib.jura.uni-koeln.de/dib.html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u="non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E6381C0D-06CD-464E-A535-24525A9A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09" y="1226279"/>
            <a:ext cx="2009775" cy="17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543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Presentazione su schermo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D089148</dc:creator>
  <cp:lastModifiedBy>Cristina</cp:lastModifiedBy>
  <cp:revision>189</cp:revision>
  <cp:lastPrinted>2018-07-09T11:40:08Z</cp:lastPrinted>
  <dcterms:created xsi:type="dcterms:W3CDTF">2016-02-19T09:50:46Z</dcterms:created>
  <dcterms:modified xsi:type="dcterms:W3CDTF">2022-03-01T16:07:02Z</dcterms:modified>
</cp:coreProperties>
</file>